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07107"/>
              <a:lumOff val="1142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chemeClr val="accent4">
                  <a:hueOff val="-607107"/>
                  <a:lumOff val="1142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F5F5F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презентации"/>
          <p:cNvSpPr txBox="1"/>
          <p:nvPr>
            <p:ph type="title" hasCustomPrompt="1"/>
          </p:nvPr>
        </p:nvSpPr>
        <p:spPr>
          <a:xfrm>
            <a:off x="762000" y="2108200"/>
            <a:ext cx="11480800" cy="3302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spc="-246" sz="82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</a:defRPr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12" name="Уровень текста 1…"/>
          <p:cNvSpPr txBox="1"/>
          <p:nvPr>
            <p:ph type="body" sz="quarter" idx="1" hasCustomPrompt="1"/>
          </p:nvPr>
        </p:nvSpPr>
        <p:spPr>
          <a:xfrm>
            <a:off x="762000" y="5248275"/>
            <a:ext cx="11480800" cy="2016059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Автор и дата"/>
          <p:cNvSpPr txBox="1"/>
          <p:nvPr>
            <p:ph type="body" sz="quarter" idx="21" hasCustomPrompt="1"/>
          </p:nvPr>
        </p:nvSpPr>
        <p:spPr>
          <a:xfrm>
            <a:off x="762000" y="8350781"/>
            <a:ext cx="11480800" cy="492253"/>
          </a:xfrm>
          <a:prstGeom prst="rect">
            <a:avLst/>
          </a:prstGeom>
        </p:spPr>
        <p:txBody>
          <a:bodyPr/>
          <a:lstStyle>
            <a:lvl1pPr marL="0" indent="0" algn="ctr" defTabSz="560831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304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Автор и дата</a:t>
            </a:r>
          </a:p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xfrm>
            <a:off x="6342126" y="9053321"/>
            <a:ext cx="320549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Информационное сообщ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/>
          <p:nvPr>
            <p:ph type="body" sz="half" idx="1" hasCustomPrompt="1"/>
          </p:nvPr>
        </p:nvSpPr>
        <p:spPr>
          <a:xfrm>
            <a:off x="762000" y="3189585"/>
            <a:ext cx="11480800" cy="31750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pc="-174" sz="58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pc="-174" sz="58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pc="-174" sz="58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pc="-174" sz="58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pc="-174" sz="58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Информационное сообщение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Важный ф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Уровень текста 1…"/>
          <p:cNvSpPr txBox="1"/>
          <p:nvPr>
            <p:ph type="body" sz="half" idx="1" hasCustomPrompt="1"/>
          </p:nvPr>
        </p:nvSpPr>
        <p:spPr>
          <a:xfrm>
            <a:off x="762000" y="2044700"/>
            <a:ext cx="11480800" cy="375776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316" sz="158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316" sz="158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316" sz="158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316" sz="158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316" sz="158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Информация о факте"/>
          <p:cNvSpPr txBox="1"/>
          <p:nvPr>
            <p:ph type="body" sz="quarter" idx="21" hasCustomPrompt="1"/>
          </p:nvPr>
        </p:nvSpPr>
        <p:spPr>
          <a:xfrm>
            <a:off x="762000" y="5829300"/>
            <a:ext cx="11480800" cy="613594"/>
          </a:xfrm>
          <a:prstGeom prst="rect">
            <a:avLst/>
          </a:prstGeom>
        </p:spPr>
        <p:txBody>
          <a:bodyPr/>
          <a:lstStyle>
            <a:lvl1pPr marL="0" indent="0" algn="ctr" defTabSz="80899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94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Информация о факте</a:t>
            </a:r>
          </a:p>
        </p:txBody>
      </p:sp>
      <p:sp>
        <p:nvSpPr>
          <p:cNvPr id="10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Уровень текста 1…"/>
          <p:cNvSpPr txBox="1"/>
          <p:nvPr>
            <p:ph type="body" sz="half" idx="1" hasCustomPrompt="1"/>
          </p:nvPr>
        </p:nvSpPr>
        <p:spPr>
          <a:xfrm>
            <a:off x="762000" y="3257550"/>
            <a:ext cx="11480800" cy="28956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16" sz="58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16" sz="58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16" sz="58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16" sz="58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16" sz="58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pPr/>
            <a:r>
              <a:t>«Важная цитата»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Авторство"/>
          <p:cNvSpPr txBox="1"/>
          <p:nvPr>
            <p:ph type="body" sz="quarter" idx="21" hasCustomPrompt="1"/>
          </p:nvPr>
        </p:nvSpPr>
        <p:spPr>
          <a:xfrm>
            <a:off x="762000" y="7100189"/>
            <a:ext cx="11480800" cy="605791"/>
          </a:xfrm>
          <a:prstGeom prst="rect">
            <a:avLst/>
          </a:prstGeom>
        </p:spPr>
        <p:txBody>
          <a:bodyPr anchor="ctr"/>
          <a:lstStyle>
            <a:lvl1pPr marL="0" indent="0" algn="ctr" defTabSz="572516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94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Авторство</a:t>
            </a:r>
          </a:p>
        </p:txBody>
      </p:sp>
      <p:sp>
        <p:nvSpPr>
          <p:cNvPr id="11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482346840_2880x1920.jpg"/>
          <p:cNvSpPr/>
          <p:nvPr>
            <p:ph type="pic" sz="half" idx="21"/>
          </p:nvPr>
        </p:nvSpPr>
        <p:spPr>
          <a:xfrm>
            <a:off x="6105525" y="4889500"/>
            <a:ext cx="729615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908252162_2439x1626.jpg"/>
          <p:cNvSpPr/>
          <p:nvPr>
            <p:ph type="pic" sz="half" idx="22"/>
          </p:nvPr>
        </p:nvSpPr>
        <p:spPr>
          <a:xfrm>
            <a:off x="6108700" y="-1"/>
            <a:ext cx="7302500" cy="48641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579215462_1440x2158.jpg"/>
          <p:cNvSpPr/>
          <p:nvPr>
            <p:ph type="pic" idx="23"/>
          </p:nvPr>
        </p:nvSpPr>
        <p:spPr>
          <a:xfrm>
            <a:off x="-15991" y="0"/>
            <a:ext cx="6502401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482346840_2880x1920.jpg"/>
          <p:cNvSpPr/>
          <p:nvPr>
            <p:ph type="pic" idx="21"/>
          </p:nvPr>
        </p:nvSpPr>
        <p:spPr>
          <a:xfrm>
            <a:off x="-812800" y="0"/>
            <a:ext cx="146431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Номер слайда"/>
          <p:cNvSpPr txBox="1"/>
          <p:nvPr>
            <p:ph type="sldNum" sz="quarter" idx="2"/>
          </p:nvPr>
        </p:nvSpPr>
        <p:spPr>
          <a:xfrm>
            <a:off x="6342887" y="9053321"/>
            <a:ext cx="320549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1165910842_2880x1800.jpg"/>
          <p:cNvSpPr/>
          <p:nvPr>
            <p:ph type="pic" idx="21"/>
          </p:nvPr>
        </p:nvSpPr>
        <p:spPr>
          <a:xfrm>
            <a:off x="-1308100" y="-12700"/>
            <a:ext cx="15621000" cy="97631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Уровень текста 1…"/>
          <p:cNvSpPr txBox="1"/>
          <p:nvPr>
            <p:ph type="body" sz="quarter" idx="1" hasCustomPrompt="1"/>
          </p:nvPr>
        </p:nvSpPr>
        <p:spPr>
          <a:xfrm>
            <a:off x="762000" y="5245100"/>
            <a:ext cx="11476038" cy="1983317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Автор и дата"/>
          <p:cNvSpPr txBox="1"/>
          <p:nvPr>
            <p:ph type="body" sz="quarter" idx="22" hasCustomPrompt="1"/>
          </p:nvPr>
        </p:nvSpPr>
        <p:spPr>
          <a:xfrm>
            <a:off x="764381" y="8356600"/>
            <a:ext cx="11476038" cy="492252"/>
          </a:xfrm>
          <a:prstGeom prst="rect">
            <a:avLst/>
          </a:prstGeom>
        </p:spPr>
        <p:txBody>
          <a:bodyPr/>
          <a:lstStyle>
            <a:lvl1pPr marL="0" indent="0" algn="ctr" defTabSz="560831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304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Автор и дата</a:t>
            </a:r>
          </a:p>
        </p:txBody>
      </p:sp>
      <p:sp>
        <p:nvSpPr>
          <p:cNvPr id="24" name="Заголовок презентации"/>
          <p:cNvSpPr txBox="1"/>
          <p:nvPr>
            <p:ph type="title" hasCustomPrompt="1"/>
          </p:nvPr>
        </p:nvSpPr>
        <p:spPr>
          <a:xfrm>
            <a:off x="764381" y="2108200"/>
            <a:ext cx="11476038" cy="3302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spc="-246" sz="82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2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Уровень текста 1…"/>
          <p:cNvSpPr txBox="1"/>
          <p:nvPr>
            <p:ph type="body" sz="quarter" idx="1" hasCustomPrompt="1"/>
          </p:nvPr>
        </p:nvSpPr>
        <p:spPr>
          <a:xfrm>
            <a:off x="762000" y="5295900"/>
            <a:ext cx="4953000" cy="3530600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3" name="908252162_2439x1626.jpg"/>
          <p:cNvSpPr/>
          <p:nvPr>
            <p:ph type="pic" idx="21"/>
          </p:nvPr>
        </p:nvSpPr>
        <p:spPr>
          <a:xfrm>
            <a:off x="3505200" y="-127000"/>
            <a:ext cx="15024100" cy="100160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" name="Заголовок слайда"/>
          <p:cNvSpPr txBox="1"/>
          <p:nvPr>
            <p:ph type="title" hasCustomPrompt="1"/>
          </p:nvPr>
        </p:nvSpPr>
        <p:spPr>
          <a:xfrm>
            <a:off x="762000" y="3441700"/>
            <a:ext cx="4953000" cy="1964399"/>
          </a:xfrm>
          <a:prstGeom prst="rect">
            <a:avLst/>
          </a:prstGeom>
        </p:spPr>
        <p:txBody>
          <a:bodyPr anchor="b"/>
          <a:lstStyle/>
          <a:p>
            <a:pPr/>
            <a:r>
              <a:t>Заголовок слайда</a:t>
            </a:r>
          </a:p>
        </p:txBody>
      </p:sp>
      <p:sp>
        <p:nvSpPr>
          <p:cNvPr id="3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3" name="Заголовок слайда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44" name="Подзаголовок слайда"/>
          <p:cNvSpPr txBox="1"/>
          <p:nvPr>
            <p:ph type="body" sz="quarter" idx="21" hasCustomPrompt="1"/>
          </p:nvPr>
        </p:nvSpPr>
        <p:spPr>
          <a:xfrm>
            <a:off x="762000" y="1422400"/>
            <a:ext cx="11480800" cy="656082"/>
          </a:xfrm>
          <a:prstGeom prst="rect">
            <a:avLst/>
          </a:prstGeom>
        </p:spPr>
        <p:txBody>
          <a:bodyPr/>
          <a:lstStyle>
            <a:lvl1pPr marL="0" indent="0" algn="ctr" defTabSz="55499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2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4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574040"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579215462_1440x2158.jpg"/>
          <p:cNvSpPr/>
          <p:nvPr>
            <p:ph type="pic" idx="21"/>
          </p:nvPr>
        </p:nvSpPr>
        <p:spPr>
          <a:xfrm>
            <a:off x="6502400" y="-5001"/>
            <a:ext cx="6515100" cy="97636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Заголовок слайда"/>
          <p:cNvSpPr txBox="1"/>
          <p:nvPr>
            <p:ph type="title" hasCustomPrompt="1"/>
          </p:nvPr>
        </p:nvSpPr>
        <p:spPr>
          <a:xfrm>
            <a:off x="762000" y="495300"/>
            <a:ext cx="4953000" cy="1828800"/>
          </a:xfrm>
          <a:prstGeom prst="rect">
            <a:avLst/>
          </a:prstGeom>
        </p:spPr>
        <p:txBody>
          <a:bodyPr anchor="b"/>
          <a:lstStyle/>
          <a:p>
            <a:pPr/>
            <a:r>
              <a:t>Заголовок слайда</a:t>
            </a:r>
          </a:p>
        </p:txBody>
      </p:sp>
      <p:sp>
        <p:nvSpPr>
          <p:cNvPr id="62" name="Уровень текста 1…"/>
          <p:cNvSpPr txBox="1"/>
          <p:nvPr>
            <p:ph type="body" sz="half" idx="1" hasCustomPrompt="1"/>
          </p:nvPr>
        </p:nvSpPr>
        <p:spPr>
          <a:xfrm>
            <a:off x="762000" y="3534833"/>
            <a:ext cx="4953000" cy="5437717"/>
          </a:xfrm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Подзаголовок слайда"/>
          <p:cNvSpPr txBox="1"/>
          <p:nvPr>
            <p:ph type="body" sz="quarter" idx="22" hasCustomPrompt="1"/>
          </p:nvPr>
        </p:nvSpPr>
        <p:spPr>
          <a:xfrm>
            <a:off x="762000" y="2247900"/>
            <a:ext cx="4953000" cy="656082"/>
          </a:xfrm>
          <a:prstGeom prst="rect">
            <a:avLst/>
          </a:prstGeom>
        </p:spPr>
        <p:txBody>
          <a:bodyPr/>
          <a:lstStyle>
            <a:lvl1pPr marL="0" indent="0" algn="ctr" defTabSz="55499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2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64" name="Номер слайда"/>
          <p:cNvSpPr txBox="1"/>
          <p:nvPr>
            <p:ph type="sldNum" sz="quarter" idx="2"/>
          </p:nvPr>
        </p:nvSpPr>
        <p:spPr>
          <a:xfrm>
            <a:off x="6342887" y="9053321"/>
            <a:ext cx="320549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Заголовок раздела"/>
          <p:cNvSpPr txBox="1"/>
          <p:nvPr>
            <p:ph type="title" hasCustomPrompt="1"/>
          </p:nvPr>
        </p:nvSpPr>
        <p:spPr>
          <a:xfrm>
            <a:off x="762000" y="2108200"/>
            <a:ext cx="11480800" cy="3302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spc="-246" sz="8200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pPr/>
            <a:r>
              <a:t>Заголовок раздела</a:t>
            </a:r>
          </a:p>
        </p:txBody>
      </p:sp>
      <p:sp>
        <p:nvSpPr>
          <p:cNvPr id="7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Заголовок слайда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80" name="Подзаголовок слайда"/>
          <p:cNvSpPr txBox="1"/>
          <p:nvPr>
            <p:ph type="body" sz="quarter" idx="21" hasCustomPrompt="1"/>
          </p:nvPr>
        </p:nvSpPr>
        <p:spPr>
          <a:xfrm>
            <a:off x="762000" y="1422400"/>
            <a:ext cx="11480800" cy="656082"/>
          </a:xfrm>
          <a:prstGeom prst="rect">
            <a:avLst/>
          </a:prstGeom>
        </p:spPr>
        <p:txBody>
          <a:bodyPr/>
          <a:lstStyle>
            <a:lvl1pPr marL="0" indent="0" algn="ctr" defTabSz="55499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2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8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584200">
              <a:lnSpc>
                <a:spcPct val="100000"/>
              </a:lnSpc>
              <a:spcBef>
                <a:spcPts val="900"/>
              </a:spcBef>
              <a:buClrTx/>
              <a:buSzTx/>
              <a:buNone/>
              <a:defRPr spc="-38" sz="3800"/>
            </a:lvl1pPr>
            <a:lvl2pPr marL="0" indent="457200" defTabSz="584200">
              <a:lnSpc>
                <a:spcPct val="100000"/>
              </a:lnSpc>
              <a:spcBef>
                <a:spcPts val="900"/>
              </a:spcBef>
              <a:buClrTx/>
              <a:buSzTx/>
              <a:buNone/>
              <a:defRPr spc="-38" sz="3800"/>
            </a:lvl2pPr>
            <a:lvl3pPr marL="0" indent="914400" defTabSz="584200">
              <a:lnSpc>
                <a:spcPct val="100000"/>
              </a:lnSpc>
              <a:spcBef>
                <a:spcPts val="900"/>
              </a:spcBef>
              <a:buClrTx/>
              <a:buSzTx/>
              <a:buNone/>
              <a:defRPr spc="-38" sz="3800"/>
            </a:lvl3pPr>
            <a:lvl4pPr marL="0" indent="1371600" defTabSz="584200">
              <a:lnSpc>
                <a:spcPct val="100000"/>
              </a:lnSpc>
              <a:spcBef>
                <a:spcPts val="900"/>
              </a:spcBef>
              <a:buClrTx/>
              <a:buSzTx/>
              <a:buNone/>
              <a:defRPr spc="-38" sz="3800"/>
            </a:lvl4pPr>
            <a:lvl5pPr marL="0" indent="1828800" defTabSz="584200">
              <a:lnSpc>
                <a:spcPct val="100000"/>
              </a:lnSpc>
              <a:spcBef>
                <a:spcPts val="900"/>
              </a:spcBef>
              <a:buClrTx/>
              <a:buSzTx/>
              <a:buNone/>
              <a:defRPr spc="-38" sz="3800"/>
            </a:lvl5pPr>
          </a:lstStyle>
          <a:p>
            <a:pPr/>
            <a:r>
              <a:t>Темы повестки дня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9" name="Подзаголовок повестки дня"/>
          <p:cNvSpPr txBox="1"/>
          <p:nvPr>
            <p:ph type="body" sz="quarter" idx="21" hasCustomPrompt="1"/>
          </p:nvPr>
        </p:nvSpPr>
        <p:spPr>
          <a:xfrm>
            <a:off x="762000" y="1422400"/>
            <a:ext cx="11480800" cy="656082"/>
          </a:xfrm>
          <a:prstGeom prst="rect">
            <a:avLst/>
          </a:prstGeom>
        </p:spPr>
        <p:txBody>
          <a:bodyPr/>
          <a:lstStyle>
            <a:lvl1pPr marL="0" indent="0" algn="ctr" defTabSz="55499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2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Подзаголовок повестки дня</a:t>
            </a:r>
          </a:p>
        </p:txBody>
      </p:sp>
      <p:sp>
        <p:nvSpPr>
          <p:cNvPr id="90" name="Заголовок повестки дня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повестки дня</a:t>
            </a:r>
          </a:p>
        </p:txBody>
      </p:sp>
      <p:sp>
        <p:nvSpPr>
          <p:cNvPr id="9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Уровень текста 1…"/>
          <p:cNvSpPr txBox="1"/>
          <p:nvPr>
            <p:ph type="body" idx="1" hasCustomPrompt="1"/>
          </p:nvPr>
        </p:nvSpPr>
        <p:spPr>
          <a:xfrm>
            <a:off x="762000" y="2997200"/>
            <a:ext cx="11480800" cy="5994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Заголовок слайда"/>
          <p:cNvSpPr txBox="1"/>
          <p:nvPr>
            <p:ph type="title" hasCustomPrompt="1"/>
          </p:nvPr>
        </p:nvSpPr>
        <p:spPr>
          <a:xfrm>
            <a:off x="762000" y="457200"/>
            <a:ext cx="11480800" cy="114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Заголовок слайда</a:t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6342887" y="9053321"/>
            <a:ext cx="320549" cy="3429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4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1pPr>
      <a:lvl2pPr marL="0" marR="0" indent="4572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2pPr>
      <a:lvl3pPr marL="0" marR="0" indent="9144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3pPr>
      <a:lvl4pPr marL="0" marR="0" indent="13716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4pPr>
      <a:lvl5pPr marL="0" marR="0" indent="18288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5pPr>
      <a:lvl6pPr marL="0" marR="0" indent="22860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6pPr>
      <a:lvl7pPr marL="0" marR="0" indent="27432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7pPr>
      <a:lvl8pPr marL="0" marR="0" indent="32004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8pPr>
      <a:lvl9pPr marL="0" marR="0" indent="36576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9pPr>
    </p:titleStyle>
    <p:bodyStyle>
      <a:lvl1pPr marL="3683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7366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1049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14732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18415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22098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25781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29464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3318933" marR="0" indent="-372533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Искусственный интеллект для шахмат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Искусственный интеллект для шахмат</a:t>
            </a:r>
          </a:p>
        </p:txBody>
      </p:sp>
      <p:sp>
        <p:nvSpPr>
          <p:cNvPr id="152" name="Курсовой проект…"/>
          <p:cNvSpPr txBox="1"/>
          <p:nvPr>
            <p:ph type="subTitle" sz="quarter" idx="1"/>
          </p:nvPr>
        </p:nvSpPr>
        <p:spPr>
          <a:xfrm>
            <a:off x="1183911" y="7875389"/>
            <a:ext cx="10636978" cy="1434770"/>
          </a:xfrm>
          <a:prstGeom prst="rect">
            <a:avLst/>
          </a:prstGeom>
        </p:spPr>
        <p:txBody>
          <a:bodyPr/>
          <a:lstStyle/>
          <a:p>
            <a:pPr defTabSz="338835">
              <a:defRPr sz="2551"/>
            </a:pPr>
            <a:r>
              <a:t>Курсовой проект</a:t>
            </a:r>
          </a:p>
          <a:p>
            <a:pPr defTabSz="338835">
              <a:defRPr sz="2551"/>
            </a:pPr>
            <a:r>
              <a:t>подготовил студент группы ИУ8-32</a:t>
            </a:r>
            <a:br/>
            <a:r>
              <a:t>Броцкий Кирилл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В данной курсовой работе создавалась шахматная программа для игры человек против человека на одном ПК, а так же возможность игры с искусственным интеллектом.…"/>
          <p:cNvSpPr txBox="1"/>
          <p:nvPr>
            <p:ph type="body" idx="1"/>
          </p:nvPr>
        </p:nvSpPr>
        <p:spPr>
          <a:xfrm>
            <a:off x="178660" y="218479"/>
            <a:ext cx="6001676" cy="8969575"/>
          </a:xfrm>
          <a:prstGeom prst="rect">
            <a:avLst/>
          </a:prstGeom>
        </p:spPr>
        <p:txBody>
          <a:bodyPr/>
          <a:lstStyle/>
          <a:p>
            <a:pPr algn="l" defTabSz="1426717">
              <a:lnSpc>
                <a:spcPct val="90000"/>
              </a:lnSpc>
              <a:spcBef>
                <a:spcPts val="2600"/>
              </a:spcBef>
              <a:defRPr sz="2624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В данной курсовой работе создавалась шахматная программа для игры человек против человека на одном ПК, а так же возможность игры с искусственным интеллектом. </a:t>
            </a:r>
          </a:p>
          <a:p>
            <a:pPr algn="l" defTabSz="1426717">
              <a:lnSpc>
                <a:spcPct val="90000"/>
              </a:lnSpc>
              <a:spcBef>
                <a:spcPts val="2600"/>
              </a:spcBef>
              <a:defRPr sz="2624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Тема программирования шахмат затрагивает все аспекты современного программирования , главным образом алгоритмизацию , оптимизацию, нахождение самых слабых мест в программе, и , конечно же, творческий подход, что немало важно. </a:t>
            </a:r>
          </a:p>
          <a:p>
            <a:pPr algn="l" defTabSz="1426717">
              <a:lnSpc>
                <a:spcPct val="90000"/>
              </a:lnSpc>
              <a:spcBef>
                <a:spcPts val="2600"/>
              </a:spcBef>
              <a:defRPr sz="2624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Также нередко возникают ситуации, когда приходится выбирать между оптимизацией качества и оптимизацией скорости выполнения задачи – в программировании шахмат это является обыденностью.</a:t>
            </a:r>
          </a:p>
        </p:txBody>
      </p:sp>
      <p:pic>
        <p:nvPicPr>
          <p:cNvPr id="155" name="scale_1200-3.jpeg" descr="scale_1200-3.jpe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9863" t="0" r="29863" b="0"/>
          <a:stretch>
            <a:fillRect/>
          </a:stretch>
        </p:blipFill>
        <p:spPr>
          <a:xfrm>
            <a:off x="7182674" y="738782"/>
            <a:ext cx="5517327" cy="827599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Шахматы. История возникновения…"/>
          <p:cNvSpPr txBox="1"/>
          <p:nvPr>
            <p:ph type="body" idx="1"/>
          </p:nvPr>
        </p:nvSpPr>
        <p:spPr>
          <a:xfrm>
            <a:off x="595974" y="3182044"/>
            <a:ext cx="11812852" cy="6847219"/>
          </a:xfrm>
          <a:prstGeom prst="rect">
            <a:avLst/>
          </a:prstGeom>
        </p:spPr>
        <p:txBody>
          <a:bodyPr/>
          <a:lstStyle/>
          <a:p>
            <a:pPr lvl="2" marL="789709" indent="-332509" defTabSz="457200">
              <a:lnSpc>
                <a:spcPct val="100000"/>
              </a:lnSpc>
              <a:spcBef>
                <a:spcPts val="1200"/>
              </a:spcBef>
              <a:buClrTx/>
              <a:buAutoNum type="arabicPeriod" startAt="1"/>
              <a:defRPr sz="30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	Шахматы. История возникновения</a:t>
            </a:r>
          </a:p>
          <a:p>
            <a:pPr lvl="2" marL="789709" indent="-332509" defTabSz="457200">
              <a:lnSpc>
                <a:spcPct val="100000"/>
              </a:lnSpc>
              <a:spcBef>
                <a:spcPts val="1200"/>
              </a:spcBef>
              <a:buClrTx/>
              <a:buAutoNum type="arabicPeriod" startAt="1"/>
              <a:defRPr sz="30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	Развитие компьютерных программ для игры в шахматы</a:t>
            </a:r>
          </a:p>
          <a:p>
            <a:pPr lvl="2" marL="789709" indent="-332509" defTabSz="457200">
              <a:lnSpc>
                <a:spcPct val="100000"/>
              </a:lnSpc>
              <a:spcBef>
                <a:spcPts val="1200"/>
              </a:spcBef>
              <a:buClrTx/>
              <a:buAutoNum type="arabicPeriod" startAt="1"/>
              <a:defRPr sz="30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   Разработка шахматной программы</a:t>
            </a:r>
          </a:p>
          <a:p>
            <a:pPr lvl="2" marL="789709" indent="-332509" defTabSz="457200">
              <a:lnSpc>
                <a:spcPct val="100000"/>
              </a:lnSpc>
              <a:spcBef>
                <a:spcPts val="1200"/>
              </a:spcBef>
              <a:buClrTx/>
              <a:buAutoNum type="arabicPeriod" startAt="1"/>
              <a:defRPr sz="30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   Структура программы</a:t>
            </a:r>
          </a:p>
          <a:p>
            <a:pPr lvl="2" marL="789709" indent="-332509" defTabSz="457200">
              <a:lnSpc>
                <a:spcPct val="100000"/>
              </a:lnSpc>
              <a:spcBef>
                <a:spcPts val="1200"/>
              </a:spcBef>
              <a:buClrTx/>
              <a:buAutoNum type="arabicPeriod" startAt="1"/>
              <a:defRPr sz="30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   Планы развития проекта</a:t>
            </a:r>
          </a:p>
        </p:txBody>
      </p:sp>
      <p:sp>
        <p:nvSpPr>
          <p:cNvPr id="158" name="Основная часть работы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Основная часть работы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Разработанная мной программа адаптирована под консоль двух операционных систем (Windows, Mac OS). Консольное приложение имеет множество различных функций, таких как:  - Выбор режима отображения информации на экран…"/>
          <p:cNvSpPr txBox="1"/>
          <p:nvPr>
            <p:ph type="body" idx="1"/>
          </p:nvPr>
        </p:nvSpPr>
        <p:spPr>
          <a:xfrm>
            <a:off x="434445" y="2316757"/>
            <a:ext cx="11808355" cy="6674843"/>
          </a:xfrm>
          <a:prstGeom prst="rect">
            <a:avLst/>
          </a:prstGeom>
        </p:spPr>
        <p:txBody>
          <a:bodyPr/>
          <a:lstStyle/>
          <a:p>
            <a:pPr marL="0" indent="0" defTabSz="1635505">
              <a:spcBef>
                <a:spcPts val="3000"/>
              </a:spcBef>
              <a:buClrTx/>
              <a:buSzTx/>
              <a:buNone/>
              <a:defRPr sz="3008"/>
            </a:pPr>
            <a:r>
              <a:rPr>
                <a:latin typeface="Times Roman"/>
                <a:ea typeface="Times Roman"/>
                <a:cs typeface="Times Roman"/>
                <a:sym typeface="Times Roman"/>
              </a:rPr>
              <a:t>Разработанная мной программа адаптирована под консоль двух операционных систем (Windows, Mac OS). Консольное приложение имеет множество различных функций, таких как:</a:t>
            </a:r>
            <a:br>
              <a:rPr>
                <a:latin typeface="Times Roman"/>
                <a:ea typeface="Times Roman"/>
                <a:cs typeface="Times Roman"/>
                <a:sym typeface="Times Roman"/>
              </a:rPr>
            </a:br>
            <a:r>
              <a:rPr>
                <a:latin typeface="Times Roman"/>
                <a:ea typeface="Times Roman"/>
                <a:cs typeface="Times Roman"/>
                <a:sym typeface="Times Roman"/>
              </a:rPr>
              <a:t>	- Выбор режима отображения информации на экран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lvl="6" marL="0" indent="2578607" defTabSz="1635505">
              <a:spcBef>
                <a:spcPts val="3000"/>
              </a:spcBef>
              <a:buClrTx/>
              <a:buSzTx/>
              <a:buNone/>
              <a:defRPr sz="3008"/>
            </a:pPr>
            <a:r>
              <a:rPr>
                <a:latin typeface="Times Roman"/>
                <a:ea typeface="Times Roman"/>
                <a:cs typeface="Times Roman"/>
                <a:sym typeface="Times Roman"/>
              </a:rPr>
              <a:t>	1. Числовой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lvl="7" marL="0" indent="3008376" defTabSz="1635505">
              <a:spcBef>
                <a:spcPts val="3000"/>
              </a:spcBef>
              <a:buClrTx/>
              <a:buSzTx/>
              <a:buNone/>
              <a:defRPr sz="3008"/>
            </a:pPr>
            <a:r>
              <a:rPr>
                <a:latin typeface="Times Roman"/>
                <a:ea typeface="Times Roman"/>
                <a:cs typeface="Times Roman"/>
                <a:sym typeface="Times Roman"/>
              </a:rPr>
              <a:t>   2. Буквенный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lvl="7" marL="0" indent="3008376" defTabSz="1635505">
              <a:spcBef>
                <a:spcPts val="3000"/>
              </a:spcBef>
              <a:buClrTx/>
              <a:buSzTx/>
              <a:buNone/>
              <a:defRPr sz="3008"/>
            </a:pPr>
            <a:r>
              <a:rPr>
                <a:latin typeface="Times Roman"/>
                <a:ea typeface="Times Roman"/>
                <a:cs typeface="Times Roman"/>
                <a:sym typeface="Times Roman"/>
              </a:rPr>
              <a:t>   3. Фигурами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lvl="4" marL="0" indent="1719072" defTabSz="1635505">
              <a:spcBef>
                <a:spcPts val="3000"/>
              </a:spcBef>
              <a:buClrTx/>
              <a:buSzTx/>
              <a:buNone/>
              <a:defRPr sz="3008"/>
            </a:pPr>
            <a:r>
              <a:rPr>
                <a:latin typeface="Times Roman"/>
                <a:ea typeface="Times Roman"/>
                <a:cs typeface="Times Roman"/>
                <a:sym typeface="Times Roman"/>
              </a:rPr>
              <a:t>- Возможность автосохранения игры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lvl="4" marL="0" indent="1719072" defTabSz="1635505">
              <a:spcBef>
                <a:spcPts val="3000"/>
              </a:spcBef>
              <a:buClrTx/>
              <a:buSzTx/>
              <a:buNone/>
              <a:defRPr sz="3008"/>
            </a:pPr>
            <a:r>
              <a:rPr>
                <a:latin typeface="Times Roman"/>
                <a:ea typeface="Times Roman"/>
                <a:cs typeface="Times Roman"/>
                <a:sym typeface="Times Roman"/>
              </a:rPr>
              <a:t>- Выбор противника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lvl="4" marL="0" indent="1719072" defTabSz="1635505">
              <a:spcBef>
                <a:spcPts val="3000"/>
              </a:spcBef>
              <a:buClrTx/>
              <a:buSzTx/>
              <a:buNone/>
              <a:defRPr sz="3008"/>
            </a:pPr>
            <a:r>
              <a:rPr>
                <a:latin typeface="Times Roman"/>
                <a:ea typeface="Times Roman"/>
                <a:cs typeface="Times Roman"/>
                <a:sym typeface="Times Roman"/>
              </a:rPr>
              <a:t>- Счет в процессе игры</a:t>
            </a:r>
          </a:p>
        </p:txBody>
      </p:sp>
      <p:sp>
        <p:nvSpPr>
          <p:cNvPr id="161" name="Заголовок слайд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Текст пункта на слайде"/>
          <p:cNvSpPr txBox="1"/>
          <p:nvPr>
            <p:ph type="body" idx="1"/>
          </p:nvPr>
        </p:nvSpPr>
        <p:spPr>
          <a:xfrm>
            <a:off x="880533" y="3001929"/>
            <a:ext cx="11480801" cy="599440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64" name="Снимок экрана 2020-12-25 в 11.23.52.png" descr="Снимок экрана 2020-12-25 в 11.23.5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18429" y="-261153"/>
            <a:ext cx="10062607" cy="542483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Снимок экрана 2020-12-25 в 11.28.52.png" descr="Снимок экрана 2020-12-25 в 11.28.5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35619" y="3945497"/>
            <a:ext cx="9485623" cy="535987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Снимок экрана 2020-12-25 в 11.36.07.png" descr="Снимок экрана 2020-12-25 в 11.36.07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02724" y="4991328"/>
            <a:ext cx="4380015" cy="43618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Текст пункта на слайде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69" name="Снимок экрана 2020-12-25 в 13.12.43.png" descr="Снимок экрана 2020-12-25 в 13.12.43.png"/>
          <p:cNvPicPr>
            <a:picLocks noChangeAspect="1"/>
          </p:cNvPicPr>
          <p:nvPr/>
        </p:nvPicPr>
        <p:blipFill>
          <a:blip r:embed="rId2">
            <a:extLst/>
          </a:blip>
          <a:srcRect l="0" t="0" r="14308" b="23965"/>
          <a:stretch>
            <a:fillRect/>
          </a:stretch>
        </p:blipFill>
        <p:spPr>
          <a:xfrm>
            <a:off x="-1" y="33932"/>
            <a:ext cx="9663350" cy="535893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Снимок экрана 2020-12-25 в 13.13.20.png" descr="Снимок экрана 2020-12-25 в 13.13.20.png"/>
          <p:cNvPicPr>
            <a:picLocks noChangeAspect="1"/>
          </p:cNvPicPr>
          <p:nvPr/>
        </p:nvPicPr>
        <p:blipFill>
          <a:blip r:embed="rId3">
            <a:extLst/>
          </a:blip>
          <a:srcRect l="0" t="0" r="14311" b="0"/>
          <a:stretch>
            <a:fillRect/>
          </a:stretch>
        </p:blipFill>
        <p:spPr>
          <a:xfrm>
            <a:off x="4283607" y="3341284"/>
            <a:ext cx="8753869" cy="63849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Текст пункта на слайде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3" name="Снимок экрана 2020-12-25 в 13.14.21.png" descr="Снимок экрана 2020-12-25 в 13.14.21.png"/>
          <p:cNvPicPr>
            <a:picLocks noChangeAspect="1"/>
          </p:cNvPicPr>
          <p:nvPr/>
        </p:nvPicPr>
        <p:blipFill>
          <a:blip r:embed="rId2">
            <a:extLst/>
          </a:blip>
          <a:srcRect l="0" t="0" r="14438" b="0"/>
          <a:stretch>
            <a:fillRect/>
          </a:stretch>
        </p:blipFill>
        <p:spPr>
          <a:xfrm>
            <a:off x="34197" y="2513"/>
            <a:ext cx="7811937" cy="57063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Снимок экрана 2020-12-25 в 13.15.27.png" descr="Снимок экрана 2020-12-25 в 13.15.27.png"/>
          <p:cNvPicPr>
            <a:picLocks noChangeAspect="1"/>
          </p:cNvPicPr>
          <p:nvPr/>
        </p:nvPicPr>
        <p:blipFill>
          <a:blip r:embed="rId3">
            <a:extLst/>
          </a:blip>
          <a:srcRect l="13667" t="0" r="25147" b="0"/>
          <a:stretch>
            <a:fillRect/>
          </a:stretch>
        </p:blipFill>
        <p:spPr>
          <a:xfrm>
            <a:off x="6153458" y="2685520"/>
            <a:ext cx="6909352" cy="70578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Считывание сохраненной игры"/>
          <p:cNvSpPr txBox="1"/>
          <p:nvPr>
            <p:ph type="body" sz="quarter" idx="1"/>
          </p:nvPr>
        </p:nvSpPr>
        <p:spPr>
          <a:xfrm>
            <a:off x="2584681" y="8534400"/>
            <a:ext cx="13765742" cy="1248106"/>
          </a:xfrm>
          <a:prstGeom prst="rect">
            <a:avLst/>
          </a:prstGeom>
        </p:spPr>
        <p:txBody>
          <a:bodyPr spcCol="688287"/>
          <a:lstStyle/>
          <a:p>
            <a:pPr/>
            <a:r>
              <a:t>Считывание сохраненной игры</a:t>
            </a:r>
          </a:p>
        </p:txBody>
      </p:sp>
      <p:pic>
        <p:nvPicPr>
          <p:cNvPr id="177" name="Снимок экрана 2020-12-25 в 13.16.55.png" descr="Снимок экрана 2020-12-25 в 13.16.55.png"/>
          <p:cNvPicPr>
            <a:picLocks noChangeAspect="1"/>
          </p:cNvPicPr>
          <p:nvPr/>
        </p:nvPicPr>
        <p:blipFill>
          <a:blip r:embed="rId2">
            <a:extLst/>
          </a:blip>
          <a:srcRect l="14255" t="0" r="14255" b="0"/>
          <a:stretch>
            <a:fillRect/>
          </a:stretch>
        </p:blipFill>
        <p:spPr>
          <a:xfrm>
            <a:off x="1366374" y="304072"/>
            <a:ext cx="9296930" cy="812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810092"/>
      </a:dk1>
      <a:lt1>
        <a:srgbClr val="929292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7399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929292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7399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929292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